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5370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43395"/>
            <a:ext cx="7415927" cy="18926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452"/>
              </a:lnSpc>
              <a:buNone/>
            </a:pPr>
            <a:r>
              <a:rPr lang="en-US" sz="59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Human Activity Detection Project</a:t>
            </a:r>
            <a:endParaRPr lang="en-US" sz="5962" dirty="0"/>
          </a:p>
        </p:txBody>
      </p:sp>
      <p:sp>
        <p:nvSpPr>
          <p:cNvPr id="6" name="Text 2"/>
          <p:cNvSpPr/>
          <p:nvPr/>
        </p:nvSpPr>
        <p:spPr>
          <a:xfrm>
            <a:off x="864037" y="3706297"/>
            <a:ext cx="7415927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This human activity detection project aims to develop an advanced system that can accurately identify and monitor various human activities in real-time. By leveraging the latest computer vision and deep learning technologies, we strive to create a solution that enhances safety, productivity, and user experiences across diverse applications.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637270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382316" y="6354247"/>
            <a:ext cx="214669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4975" y="939403"/>
            <a:ext cx="4793933" cy="599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18"/>
              </a:lnSpc>
              <a:buNone/>
            </a:pPr>
            <a:r>
              <a:rPr lang="en-US" sz="3775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Project Overview</a:t>
            </a:r>
            <a:endParaRPr lang="en-US" sz="3775" dirty="0"/>
          </a:p>
        </p:txBody>
      </p:sp>
      <p:sp>
        <p:nvSpPr>
          <p:cNvPr id="6" name="Shape 2"/>
          <p:cNvSpPr/>
          <p:nvPr/>
        </p:nvSpPr>
        <p:spPr>
          <a:xfrm>
            <a:off x="1065014" y="1862018"/>
            <a:ext cx="26908" cy="5428059"/>
          </a:xfrm>
          <a:prstGeom prst="roundRect">
            <a:avLst>
              <a:gd name="adj" fmla="val 120258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1321117" y="2333863"/>
            <a:ext cx="754975" cy="26908"/>
          </a:xfrm>
          <a:prstGeom prst="roundRect">
            <a:avLst>
              <a:gd name="adj" fmla="val 1202585"/>
            </a:avLst>
          </a:prstGeom>
          <a:solidFill>
            <a:srgbClr val="16FFBB"/>
          </a:solidFill>
          <a:ln/>
        </p:spPr>
      </p:sp>
      <p:sp>
        <p:nvSpPr>
          <p:cNvPr id="8" name="Shape 4"/>
          <p:cNvSpPr/>
          <p:nvPr/>
        </p:nvSpPr>
        <p:spPr>
          <a:xfrm>
            <a:off x="835819" y="2104668"/>
            <a:ext cx="485299" cy="48529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16198" y="2203490"/>
            <a:ext cx="124420" cy="287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5"/>
              </a:lnSpc>
              <a:buNone/>
            </a:pPr>
            <a:r>
              <a:rPr lang="en-US" sz="226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265" dirty="0"/>
          </a:p>
        </p:txBody>
      </p:sp>
      <p:sp>
        <p:nvSpPr>
          <p:cNvPr id="10" name="Text 6"/>
          <p:cNvSpPr/>
          <p:nvPr/>
        </p:nvSpPr>
        <p:spPr>
          <a:xfrm>
            <a:off x="2264926" y="2077641"/>
            <a:ext cx="2396966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Collection</a:t>
            </a:r>
            <a:endParaRPr lang="en-US" sz="1887" dirty="0"/>
          </a:p>
        </p:txBody>
      </p:sp>
      <p:sp>
        <p:nvSpPr>
          <p:cNvPr id="11" name="Text 7"/>
          <p:cNvSpPr/>
          <p:nvPr/>
        </p:nvSpPr>
        <p:spPr>
          <a:xfrm>
            <a:off x="2264926" y="2506623"/>
            <a:ext cx="6124099" cy="1035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1699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Gather a comprehensive dataset of human activities, including both common and complex movements, to train and validate our models.</a:t>
            </a:r>
            <a:endParaRPr lang="en-US" sz="1699" dirty="0"/>
          </a:p>
        </p:txBody>
      </p:sp>
      <p:sp>
        <p:nvSpPr>
          <p:cNvPr id="12" name="Shape 8"/>
          <p:cNvSpPr/>
          <p:nvPr/>
        </p:nvSpPr>
        <p:spPr>
          <a:xfrm>
            <a:off x="1321117" y="4445198"/>
            <a:ext cx="754975" cy="26908"/>
          </a:xfrm>
          <a:prstGeom prst="roundRect">
            <a:avLst>
              <a:gd name="adj" fmla="val 1202585"/>
            </a:avLst>
          </a:prstGeom>
          <a:solidFill>
            <a:srgbClr val="29DDDA"/>
          </a:solidFill>
          <a:ln/>
        </p:spPr>
      </p:sp>
      <p:sp>
        <p:nvSpPr>
          <p:cNvPr id="13" name="Shape 9"/>
          <p:cNvSpPr/>
          <p:nvPr/>
        </p:nvSpPr>
        <p:spPr>
          <a:xfrm>
            <a:off x="835819" y="4216003"/>
            <a:ext cx="485299" cy="48529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98458" y="4314825"/>
            <a:ext cx="159901" cy="287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5"/>
              </a:lnSpc>
              <a:buNone/>
            </a:pPr>
            <a:r>
              <a:rPr lang="en-US" sz="226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265" dirty="0"/>
          </a:p>
        </p:txBody>
      </p:sp>
      <p:sp>
        <p:nvSpPr>
          <p:cNvPr id="15" name="Text 11"/>
          <p:cNvSpPr/>
          <p:nvPr/>
        </p:nvSpPr>
        <p:spPr>
          <a:xfrm>
            <a:off x="2264926" y="4188976"/>
            <a:ext cx="2396966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 Development</a:t>
            </a:r>
            <a:endParaRPr lang="en-US" sz="1887" dirty="0"/>
          </a:p>
        </p:txBody>
      </p:sp>
      <p:sp>
        <p:nvSpPr>
          <p:cNvPr id="16" name="Text 12"/>
          <p:cNvSpPr/>
          <p:nvPr/>
        </p:nvSpPr>
        <p:spPr>
          <a:xfrm>
            <a:off x="2264926" y="4617958"/>
            <a:ext cx="6124099" cy="690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1699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Employ advanced deep learning architectures to create accurate and efficient activity recognition algorithms.</a:t>
            </a:r>
            <a:endParaRPr lang="en-US" sz="1699" dirty="0"/>
          </a:p>
        </p:txBody>
      </p:sp>
      <p:sp>
        <p:nvSpPr>
          <p:cNvPr id="17" name="Shape 13"/>
          <p:cNvSpPr/>
          <p:nvPr/>
        </p:nvSpPr>
        <p:spPr>
          <a:xfrm>
            <a:off x="1321117" y="6211372"/>
            <a:ext cx="754975" cy="26908"/>
          </a:xfrm>
          <a:prstGeom prst="roundRect">
            <a:avLst>
              <a:gd name="adj" fmla="val 1202585"/>
            </a:avLst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835819" y="5982176"/>
            <a:ext cx="485299" cy="485299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94291" y="6080998"/>
            <a:ext cx="168354" cy="287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5"/>
              </a:lnSpc>
              <a:buNone/>
            </a:pPr>
            <a:r>
              <a:rPr lang="en-US" sz="226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265" dirty="0"/>
          </a:p>
        </p:txBody>
      </p:sp>
      <p:sp>
        <p:nvSpPr>
          <p:cNvPr id="20" name="Text 16"/>
          <p:cNvSpPr/>
          <p:nvPr/>
        </p:nvSpPr>
        <p:spPr>
          <a:xfrm>
            <a:off x="2264926" y="5955149"/>
            <a:ext cx="2507337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59"/>
              </a:lnSpc>
              <a:buNone/>
            </a:pPr>
            <a:r>
              <a:rPr lang="en-US" sz="1887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Real-time Deployment</a:t>
            </a:r>
            <a:endParaRPr lang="en-US" sz="1887" dirty="0"/>
          </a:p>
        </p:txBody>
      </p:sp>
      <p:sp>
        <p:nvSpPr>
          <p:cNvPr id="21" name="Text 17"/>
          <p:cNvSpPr/>
          <p:nvPr/>
        </p:nvSpPr>
        <p:spPr>
          <a:xfrm>
            <a:off x="2264926" y="6384131"/>
            <a:ext cx="6124099" cy="6903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1699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the trained models into a user-friendly platform that can detect and analyze human activities in real-time.</a:t>
            </a:r>
            <a:endParaRPr lang="en-US" sz="169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21356" y="2069782"/>
            <a:ext cx="6074926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Who Are the End Users?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1321356" y="337268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Businesses</a:t>
            </a:r>
            <a:endParaRPr lang="en-US" sz="2160" dirty="0"/>
          </a:p>
        </p:txBody>
      </p:sp>
      <p:sp>
        <p:nvSpPr>
          <p:cNvPr id="6" name="Text 3"/>
          <p:cNvSpPr/>
          <p:nvPr/>
        </p:nvSpPr>
        <p:spPr>
          <a:xfrm>
            <a:off x="1321356" y="3962400"/>
            <a:ext cx="3593902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solution can be deployed in retail, manufacturing, and office environments to monitor worker productivity, safety, and workflow efficiency.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525095" y="337268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Healthcare Providers</a:t>
            </a:r>
            <a:endParaRPr lang="en-US" sz="2160" dirty="0"/>
          </a:p>
        </p:txBody>
      </p:sp>
      <p:sp>
        <p:nvSpPr>
          <p:cNvPr id="8" name="Text 5"/>
          <p:cNvSpPr/>
          <p:nvPr/>
        </p:nvSpPr>
        <p:spPr>
          <a:xfrm>
            <a:off x="5525095" y="3962400"/>
            <a:ext cx="359390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can assist in patient monitoring, fall detection, and the analysis of rehabilitation exercises in healthcare facilities.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728835" y="3372683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Smart Homes</a:t>
            </a:r>
            <a:endParaRPr lang="en-US" sz="2160" dirty="0"/>
          </a:p>
        </p:txBody>
      </p:sp>
      <p:sp>
        <p:nvSpPr>
          <p:cNvPr id="10" name="Text 7"/>
          <p:cNvSpPr/>
          <p:nvPr/>
        </p:nvSpPr>
        <p:spPr>
          <a:xfrm>
            <a:off x="9728835" y="3962400"/>
            <a:ext cx="3593902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Homeowners can use the technology to enhance security, automate home routines, and improve elderly care and assisted living.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957" y="1280517"/>
            <a:ext cx="6830735" cy="484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12"/>
              </a:lnSpc>
              <a:buNone/>
            </a:pPr>
            <a:r>
              <a:rPr lang="en-US" sz="3049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Our Solution and Its Value Proposition</a:t>
            </a:r>
            <a:endParaRPr lang="en-US" sz="3049" dirty="0"/>
          </a:p>
        </p:txBody>
      </p:sp>
      <p:sp>
        <p:nvSpPr>
          <p:cNvPr id="6" name="Shape 2"/>
          <p:cNvSpPr/>
          <p:nvPr/>
        </p:nvSpPr>
        <p:spPr>
          <a:xfrm>
            <a:off x="609957" y="2221944"/>
            <a:ext cx="392073" cy="39207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55690" y="2301716"/>
            <a:ext cx="100489" cy="2324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30"/>
              </a:lnSpc>
              <a:buNone/>
            </a:pPr>
            <a:r>
              <a:rPr lang="en-US" sz="183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1830" dirty="0"/>
          </a:p>
        </p:txBody>
      </p:sp>
      <p:sp>
        <p:nvSpPr>
          <p:cNvPr id="8" name="Text 4"/>
          <p:cNvSpPr/>
          <p:nvPr/>
        </p:nvSpPr>
        <p:spPr>
          <a:xfrm>
            <a:off x="1176218" y="2221944"/>
            <a:ext cx="2710220" cy="2419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06"/>
              </a:lnSpc>
              <a:buNone/>
            </a:pPr>
            <a:r>
              <a:rPr lang="en-US" sz="152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Accurate Activity Recognition</a:t>
            </a:r>
            <a:endParaRPr lang="en-US" sz="1525" dirty="0"/>
          </a:p>
        </p:txBody>
      </p:sp>
      <p:sp>
        <p:nvSpPr>
          <p:cNvPr id="9" name="Text 5"/>
          <p:cNvSpPr/>
          <p:nvPr/>
        </p:nvSpPr>
        <p:spPr>
          <a:xfrm>
            <a:off x="1176218" y="2568416"/>
            <a:ext cx="7357824" cy="557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6"/>
              </a:lnSpc>
              <a:buNone/>
            </a:pPr>
            <a:r>
              <a:rPr lang="en-US" sz="137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advanced deep learning models can identify a wide range of human activities with high precision, providing reliable data for decision-making.</a:t>
            </a:r>
            <a:endParaRPr lang="en-US" sz="1372" dirty="0"/>
          </a:p>
        </p:txBody>
      </p:sp>
      <p:sp>
        <p:nvSpPr>
          <p:cNvPr id="10" name="Shape 6"/>
          <p:cNvSpPr/>
          <p:nvPr/>
        </p:nvSpPr>
        <p:spPr>
          <a:xfrm>
            <a:off x="609957" y="3496270"/>
            <a:ext cx="392073" cy="39207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41402" y="3576042"/>
            <a:ext cx="129183" cy="2324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30"/>
              </a:lnSpc>
              <a:buNone/>
            </a:pPr>
            <a:r>
              <a:rPr lang="en-US" sz="183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1830" dirty="0"/>
          </a:p>
        </p:txBody>
      </p:sp>
      <p:sp>
        <p:nvSpPr>
          <p:cNvPr id="12" name="Text 8"/>
          <p:cNvSpPr/>
          <p:nvPr/>
        </p:nvSpPr>
        <p:spPr>
          <a:xfrm>
            <a:off x="1176218" y="3496270"/>
            <a:ext cx="1936313" cy="2419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06"/>
              </a:lnSpc>
              <a:buNone/>
            </a:pPr>
            <a:r>
              <a:rPr lang="en-US" sz="152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Real-time Monitoring</a:t>
            </a:r>
            <a:endParaRPr lang="en-US" sz="1525" dirty="0"/>
          </a:p>
        </p:txBody>
      </p:sp>
      <p:sp>
        <p:nvSpPr>
          <p:cNvPr id="13" name="Text 9"/>
          <p:cNvSpPr/>
          <p:nvPr/>
        </p:nvSpPr>
        <p:spPr>
          <a:xfrm>
            <a:off x="1176218" y="3842742"/>
            <a:ext cx="7357824" cy="557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6"/>
              </a:lnSpc>
              <a:buNone/>
            </a:pPr>
            <a:r>
              <a:rPr lang="en-US" sz="137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can process video streams and sensor data in real-time, enabling immediate detection and response to critical situations.</a:t>
            </a:r>
            <a:endParaRPr lang="en-US" sz="1372" dirty="0"/>
          </a:p>
        </p:txBody>
      </p:sp>
      <p:sp>
        <p:nvSpPr>
          <p:cNvPr id="14" name="Shape 10"/>
          <p:cNvSpPr/>
          <p:nvPr/>
        </p:nvSpPr>
        <p:spPr>
          <a:xfrm>
            <a:off x="609957" y="4770596"/>
            <a:ext cx="392073" cy="39207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37949" y="4850368"/>
            <a:ext cx="136088" cy="2324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30"/>
              </a:lnSpc>
              <a:buNone/>
            </a:pPr>
            <a:r>
              <a:rPr lang="en-US" sz="183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1830" dirty="0"/>
          </a:p>
        </p:txBody>
      </p:sp>
      <p:sp>
        <p:nvSpPr>
          <p:cNvPr id="16" name="Text 12"/>
          <p:cNvSpPr/>
          <p:nvPr/>
        </p:nvSpPr>
        <p:spPr>
          <a:xfrm>
            <a:off x="1176218" y="4770596"/>
            <a:ext cx="2138720" cy="2419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06"/>
              </a:lnSpc>
              <a:buNone/>
            </a:pPr>
            <a:r>
              <a:rPr lang="en-US" sz="152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Scalable and Adaptable</a:t>
            </a:r>
            <a:endParaRPr lang="en-US" sz="1525" dirty="0"/>
          </a:p>
        </p:txBody>
      </p:sp>
      <p:sp>
        <p:nvSpPr>
          <p:cNvPr id="17" name="Text 13"/>
          <p:cNvSpPr/>
          <p:nvPr/>
        </p:nvSpPr>
        <p:spPr>
          <a:xfrm>
            <a:off x="1176218" y="5117068"/>
            <a:ext cx="7357824" cy="557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6"/>
              </a:lnSpc>
              <a:buNone/>
            </a:pPr>
            <a:r>
              <a:rPr lang="en-US" sz="137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platform is designed to be easily integrated into various environments and can be customized to meet the unique needs of each client.</a:t>
            </a:r>
            <a:endParaRPr lang="en-US" sz="1372" dirty="0"/>
          </a:p>
        </p:txBody>
      </p:sp>
      <p:sp>
        <p:nvSpPr>
          <p:cNvPr id="18" name="Shape 14"/>
          <p:cNvSpPr/>
          <p:nvPr/>
        </p:nvSpPr>
        <p:spPr>
          <a:xfrm>
            <a:off x="609957" y="6044922"/>
            <a:ext cx="392073" cy="392073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15240">
            <a:solidFill>
              <a:srgbClr val="091231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40331" y="6124694"/>
            <a:ext cx="131326" cy="2324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30"/>
              </a:lnSpc>
              <a:buNone/>
            </a:pPr>
            <a:r>
              <a:rPr lang="en-US" sz="1830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1830" dirty="0"/>
          </a:p>
        </p:txBody>
      </p:sp>
      <p:sp>
        <p:nvSpPr>
          <p:cNvPr id="20" name="Text 16"/>
          <p:cNvSpPr/>
          <p:nvPr/>
        </p:nvSpPr>
        <p:spPr>
          <a:xfrm>
            <a:off x="1176218" y="6044922"/>
            <a:ext cx="2832616" cy="2419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06"/>
              </a:lnSpc>
              <a:buNone/>
            </a:pPr>
            <a:r>
              <a:rPr lang="en-US" sz="1525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Improved Efficiency and Safety</a:t>
            </a:r>
            <a:endParaRPr lang="en-US" sz="1525" dirty="0"/>
          </a:p>
        </p:txBody>
      </p:sp>
      <p:sp>
        <p:nvSpPr>
          <p:cNvPr id="21" name="Text 17"/>
          <p:cNvSpPr/>
          <p:nvPr/>
        </p:nvSpPr>
        <p:spPr>
          <a:xfrm>
            <a:off x="1176218" y="6391394"/>
            <a:ext cx="7357824" cy="5576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6"/>
              </a:lnSpc>
              <a:buNone/>
            </a:pPr>
            <a:r>
              <a:rPr lang="en-US" sz="1372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providing valuable insights into human behavior, our solution can help organizations optimize workflows, enhance security, and prevent accidents.</a:t>
            </a:r>
            <a:endParaRPr lang="en-US" sz="137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250799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92507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4745236" cy="4800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780"/>
              </a:lnSpc>
              <a:buNone/>
            </a:pPr>
            <a:r>
              <a:rPr lang="en-US" sz="302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The "Wow" in Our Solution</a:t>
            </a:r>
            <a:endParaRPr lang="en-US" sz="302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1214438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91238" y="1819156"/>
            <a:ext cx="1920240" cy="240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5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Advanced AI</a:t>
            </a:r>
            <a:endParaRPr lang="en-US" sz="1512" dirty="0"/>
          </a:p>
        </p:txBody>
      </p:sp>
      <p:sp>
        <p:nvSpPr>
          <p:cNvPr id="8" name="Text 3"/>
          <p:cNvSpPr/>
          <p:nvPr/>
        </p:nvSpPr>
        <p:spPr>
          <a:xfrm>
            <a:off x="6091238" y="216277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state-of-the-art deep learning models leverage the latest advancements in computer vision and artificial intelligence.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3234333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91238" y="3839051"/>
            <a:ext cx="2326005" cy="240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5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Comprehensive Analytics</a:t>
            </a:r>
            <a:endParaRPr lang="en-US" sz="1512" dirty="0"/>
          </a:p>
        </p:txBody>
      </p:sp>
      <p:sp>
        <p:nvSpPr>
          <p:cNvPr id="11" name="Text 5"/>
          <p:cNvSpPr/>
          <p:nvPr/>
        </p:nvSpPr>
        <p:spPr>
          <a:xfrm>
            <a:off x="6091238" y="4182666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platform provides in-depth analysis of human activities, including detailed insights and real-time alerts.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5254228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91238" y="5858947"/>
            <a:ext cx="1925598" cy="240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5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Seamless Integration</a:t>
            </a:r>
            <a:endParaRPr lang="en-US" sz="1512" dirty="0"/>
          </a:p>
        </p:txBody>
      </p:sp>
      <p:sp>
        <p:nvSpPr>
          <p:cNvPr id="14" name="Text 7"/>
          <p:cNvSpPr/>
          <p:nvPr/>
        </p:nvSpPr>
        <p:spPr>
          <a:xfrm>
            <a:off x="6091238" y="6202561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solution can be easily integrated into existing systems and infrastructures, making it a versatile and scalable option.</a:t>
            </a:r>
            <a:endParaRPr lang="en-US" sz="136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1238" y="7274123"/>
            <a:ext cx="431959" cy="43195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091238" y="7878842"/>
            <a:ext cx="2135505" cy="240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5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Customizable Solutions</a:t>
            </a:r>
            <a:endParaRPr lang="en-US" sz="1512" dirty="0"/>
          </a:p>
        </p:txBody>
      </p:sp>
      <p:sp>
        <p:nvSpPr>
          <p:cNvPr id="17" name="Text 9"/>
          <p:cNvSpPr/>
          <p:nvPr/>
        </p:nvSpPr>
        <p:spPr>
          <a:xfrm>
            <a:off x="6091238" y="8222456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work closely with clients to tailor the system to their specific needs and requirements, ensuring a perfect fit.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9134" y="542925"/>
            <a:ext cx="4376142" cy="547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07"/>
              </a:lnSpc>
              <a:buNone/>
            </a:pPr>
            <a:r>
              <a:rPr lang="en-US" sz="344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Modeling</a:t>
            </a:r>
            <a:endParaRPr lang="en-US" sz="3446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34" y="1385292"/>
            <a:ext cx="984528" cy="157531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968937" y="1582103"/>
            <a:ext cx="2188012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Collection</a:t>
            </a:r>
            <a:endParaRPr lang="en-US" sz="1723" dirty="0"/>
          </a:p>
        </p:txBody>
      </p:sp>
      <p:sp>
        <p:nvSpPr>
          <p:cNvPr id="8" name="Text 3"/>
          <p:cNvSpPr/>
          <p:nvPr/>
        </p:nvSpPr>
        <p:spPr>
          <a:xfrm>
            <a:off x="1968937" y="1973699"/>
            <a:ext cx="6485930" cy="630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1"/>
              </a:lnSpc>
              <a:buNone/>
            </a:pPr>
            <a:r>
              <a:rPr lang="en-US" sz="155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Gather a diverse dataset of human activities, including video recordings and sensor data.</a:t>
            </a:r>
            <a:endParaRPr lang="en-US" sz="155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134" y="2960608"/>
            <a:ext cx="984528" cy="157531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68937" y="3157418"/>
            <a:ext cx="2188012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Preprocessing</a:t>
            </a:r>
            <a:endParaRPr lang="en-US" sz="1723" dirty="0"/>
          </a:p>
        </p:txBody>
      </p:sp>
      <p:sp>
        <p:nvSpPr>
          <p:cNvPr id="11" name="Text 5"/>
          <p:cNvSpPr/>
          <p:nvPr/>
        </p:nvSpPr>
        <p:spPr>
          <a:xfrm>
            <a:off x="1968937" y="3549015"/>
            <a:ext cx="6485930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81"/>
              </a:lnSpc>
              <a:buNone/>
            </a:pPr>
            <a:r>
              <a:rPr lang="en-US" sz="155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Clean, annotate, and prepare the data for model training and evaluation.</a:t>
            </a:r>
            <a:endParaRPr lang="en-US" sz="155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134" y="4535924"/>
            <a:ext cx="984528" cy="157531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968937" y="4732734"/>
            <a:ext cx="2188012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 Training</a:t>
            </a:r>
            <a:endParaRPr lang="en-US" sz="1723" dirty="0"/>
          </a:p>
        </p:txBody>
      </p:sp>
      <p:sp>
        <p:nvSpPr>
          <p:cNvPr id="14" name="Text 7"/>
          <p:cNvSpPr/>
          <p:nvPr/>
        </p:nvSpPr>
        <p:spPr>
          <a:xfrm>
            <a:off x="1968937" y="5124331"/>
            <a:ext cx="6485930" cy="630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1"/>
              </a:lnSpc>
              <a:buNone/>
            </a:pPr>
            <a:r>
              <a:rPr lang="en-US" sz="155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 and train advanced deep learning models for accurate activity recognition.</a:t>
            </a:r>
            <a:endParaRPr lang="en-US" sz="155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134" y="6111240"/>
            <a:ext cx="984528" cy="157531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968937" y="6308050"/>
            <a:ext cx="2188012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4"/>
              </a:lnSpc>
              <a:buNone/>
            </a:pPr>
            <a:r>
              <a:rPr lang="en-US" sz="1723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 Validation</a:t>
            </a:r>
            <a:endParaRPr lang="en-US" sz="1723" dirty="0"/>
          </a:p>
        </p:txBody>
      </p:sp>
      <p:sp>
        <p:nvSpPr>
          <p:cNvPr id="17" name="Text 9"/>
          <p:cNvSpPr/>
          <p:nvPr/>
        </p:nvSpPr>
        <p:spPr>
          <a:xfrm>
            <a:off x="1968937" y="6699647"/>
            <a:ext cx="6485930" cy="3150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81"/>
              </a:lnSpc>
              <a:buNone/>
            </a:pPr>
            <a:r>
              <a:rPr lang="en-US" sz="155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Rigorously test the models on hold-out data to ensure reliable performance.</a:t>
            </a:r>
            <a:endParaRPr lang="en-US" sz="155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30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70829" y="3421142"/>
            <a:ext cx="4983361" cy="6229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05"/>
              </a:lnSpc>
              <a:buNone/>
            </a:pPr>
            <a:r>
              <a:rPr lang="en-US" sz="392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Results</a:t>
            </a:r>
            <a:endParaRPr lang="en-US" sz="3924" dirty="0"/>
          </a:p>
        </p:txBody>
      </p:sp>
      <p:sp>
        <p:nvSpPr>
          <p:cNvPr id="6" name="Shape 2"/>
          <p:cNvSpPr/>
          <p:nvPr/>
        </p:nvSpPr>
        <p:spPr>
          <a:xfrm>
            <a:off x="1870829" y="4380428"/>
            <a:ext cx="10888742" cy="3231118"/>
          </a:xfrm>
          <a:prstGeom prst="roundRect">
            <a:avLst>
              <a:gd name="adj" fmla="val 1041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1878449" y="4388048"/>
            <a:ext cx="10873502" cy="64317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2102882" y="4530209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Activity</a:t>
            </a:r>
            <a:endParaRPr lang="en-US" sz="1766" dirty="0"/>
          </a:p>
        </p:txBody>
      </p:sp>
      <p:sp>
        <p:nvSpPr>
          <p:cNvPr id="9" name="Text 5"/>
          <p:cNvSpPr/>
          <p:nvPr/>
        </p:nvSpPr>
        <p:spPr>
          <a:xfrm>
            <a:off x="4825008" y="4530209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Accuracy</a:t>
            </a:r>
            <a:endParaRPr lang="en-US" sz="1766" dirty="0"/>
          </a:p>
        </p:txBody>
      </p:sp>
      <p:sp>
        <p:nvSpPr>
          <p:cNvPr id="10" name="Text 6"/>
          <p:cNvSpPr/>
          <p:nvPr/>
        </p:nvSpPr>
        <p:spPr>
          <a:xfrm>
            <a:off x="7543324" y="4530209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Precision</a:t>
            </a:r>
            <a:endParaRPr lang="en-US" sz="1766" dirty="0"/>
          </a:p>
        </p:txBody>
      </p:sp>
      <p:sp>
        <p:nvSpPr>
          <p:cNvPr id="11" name="Text 7"/>
          <p:cNvSpPr/>
          <p:nvPr/>
        </p:nvSpPr>
        <p:spPr>
          <a:xfrm>
            <a:off x="10261640" y="4530209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Recall</a:t>
            </a:r>
            <a:endParaRPr lang="en-US" sz="1766" dirty="0"/>
          </a:p>
        </p:txBody>
      </p:sp>
      <p:sp>
        <p:nvSpPr>
          <p:cNvPr id="12" name="Shape 8"/>
          <p:cNvSpPr/>
          <p:nvPr/>
        </p:nvSpPr>
        <p:spPr>
          <a:xfrm>
            <a:off x="1878449" y="5031224"/>
            <a:ext cx="10873502" cy="6431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2102882" y="5173385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Walking</a:t>
            </a:r>
            <a:endParaRPr lang="en-US" sz="1766" dirty="0"/>
          </a:p>
        </p:txBody>
      </p:sp>
      <p:sp>
        <p:nvSpPr>
          <p:cNvPr id="14" name="Text 10"/>
          <p:cNvSpPr/>
          <p:nvPr/>
        </p:nvSpPr>
        <p:spPr>
          <a:xfrm>
            <a:off x="4825008" y="5173385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98%</a:t>
            </a:r>
            <a:endParaRPr lang="en-US" sz="1766" dirty="0"/>
          </a:p>
        </p:txBody>
      </p:sp>
      <p:sp>
        <p:nvSpPr>
          <p:cNvPr id="15" name="Text 11"/>
          <p:cNvSpPr/>
          <p:nvPr/>
        </p:nvSpPr>
        <p:spPr>
          <a:xfrm>
            <a:off x="7543324" y="5173385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97%</a:t>
            </a:r>
            <a:endParaRPr lang="en-US" sz="1766" dirty="0"/>
          </a:p>
        </p:txBody>
      </p:sp>
      <p:sp>
        <p:nvSpPr>
          <p:cNvPr id="16" name="Text 12"/>
          <p:cNvSpPr/>
          <p:nvPr/>
        </p:nvSpPr>
        <p:spPr>
          <a:xfrm>
            <a:off x="10261640" y="5173385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99%</a:t>
            </a:r>
            <a:endParaRPr lang="en-US" sz="1766" dirty="0"/>
          </a:p>
        </p:txBody>
      </p:sp>
      <p:sp>
        <p:nvSpPr>
          <p:cNvPr id="17" name="Shape 13"/>
          <p:cNvSpPr/>
          <p:nvPr/>
        </p:nvSpPr>
        <p:spPr>
          <a:xfrm>
            <a:off x="1878449" y="5674400"/>
            <a:ext cx="10873502" cy="64317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2102882" y="5816560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Running</a:t>
            </a:r>
            <a:endParaRPr lang="en-US" sz="1766" dirty="0"/>
          </a:p>
        </p:txBody>
      </p:sp>
      <p:sp>
        <p:nvSpPr>
          <p:cNvPr id="19" name="Text 15"/>
          <p:cNvSpPr/>
          <p:nvPr/>
        </p:nvSpPr>
        <p:spPr>
          <a:xfrm>
            <a:off x="4825008" y="5816560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95%</a:t>
            </a:r>
            <a:endParaRPr lang="en-US" sz="1766" dirty="0"/>
          </a:p>
        </p:txBody>
      </p:sp>
      <p:sp>
        <p:nvSpPr>
          <p:cNvPr id="20" name="Text 16"/>
          <p:cNvSpPr/>
          <p:nvPr/>
        </p:nvSpPr>
        <p:spPr>
          <a:xfrm>
            <a:off x="7543324" y="5816560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94%</a:t>
            </a:r>
            <a:endParaRPr lang="en-US" sz="1766" dirty="0"/>
          </a:p>
        </p:txBody>
      </p:sp>
      <p:sp>
        <p:nvSpPr>
          <p:cNvPr id="21" name="Text 17"/>
          <p:cNvSpPr/>
          <p:nvPr/>
        </p:nvSpPr>
        <p:spPr>
          <a:xfrm>
            <a:off x="10261640" y="5816560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96%</a:t>
            </a:r>
            <a:endParaRPr lang="en-US" sz="1766" dirty="0"/>
          </a:p>
        </p:txBody>
      </p:sp>
      <p:sp>
        <p:nvSpPr>
          <p:cNvPr id="22" name="Shape 18"/>
          <p:cNvSpPr/>
          <p:nvPr/>
        </p:nvSpPr>
        <p:spPr>
          <a:xfrm>
            <a:off x="1878449" y="6317575"/>
            <a:ext cx="10873502" cy="6431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19"/>
          <p:cNvSpPr/>
          <p:nvPr/>
        </p:nvSpPr>
        <p:spPr>
          <a:xfrm>
            <a:off x="2102882" y="6459736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Sitting</a:t>
            </a:r>
            <a:endParaRPr lang="en-US" sz="1766" dirty="0"/>
          </a:p>
        </p:txBody>
      </p:sp>
      <p:sp>
        <p:nvSpPr>
          <p:cNvPr id="24" name="Text 20"/>
          <p:cNvSpPr/>
          <p:nvPr/>
        </p:nvSpPr>
        <p:spPr>
          <a:xfrm>
            <a:off x="4825008" y="6459736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97%</a:t>
            </a:r>
            <a:endParaRPr lang="en-US" sz="1766" dirty="0"/>
          </a:p>
        </p:txBody>
      </p:sp>
      <p:sp>
        <p:nvSpPr>
          <p:cNvPr id="25" name="Text 21"/>
          <p:cNvSpPr/>
          <p:nvPr/>
        </p:nvSpPr>
        <p:spPr>
          <a:xfrm>
            <a:off x="7543324" y="6459736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96%</a:t>
            </a:r>
            <a:endParaRPr lang="en-US" sz="1766" dirty="0"/>
          </a:p>
        </p:txBody>
      </p:sp>
      <p:sp>
        <p:nvSpPr>
          <p:cNvPr id="26" name="Text 22"/>
          <p:cNvSpPr/>
          <p:nvPr/>
        </p:nvSpPr>
        <p:spPr>
          <a:xfrm>
            <a:off x="10261640" y="6459736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98%</a:t>
            </a:r>
            <a:endParaRPr lang="en-US" sz="1766" dirty="0"/>
          </a:p>
        </p:txBody>
      </p:sp>
      <p:sp>
        <p:nvSpPr>
          <p:cNvPr id="27" name="Shape 23"/>
          <p:cNvSpPr/>
          <p:nvPr/>
        </p:nvSpPr>
        <p:spPr>
          <a:xfrm>
            <a:off x="1878449" y="6960751"/>
            <a:ext cx="10873502" cy="64317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8" name="Text 24"/>
          <p:cNvSpPr/>
          <p:nvPr/>
        </p:nvSpPr>
        <p:spPr>
          <a:xfrm>
            <a:off x="2102882" y="7102912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Jumping</a:t>
            </a:r>
            <a:endParaRPr lang="en-US" sz="1766" dirty="0"/>
          </a:p>
        </p:txBody>
      </p:sp>
      <p:sp>
        <p:nvSpPr>
          <p:cNvPr id="29" name="Text 25"/>
          <p:cNvSpPr/>
          <p:nvPr/>
        </p:nvSpPr>
        <p:spPr>
          <a:xfrm>
            <a:off x="4825008" y="7102912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92%</a:t>
            </a:r>
            <a:endParaRPr lang="en-US" sz="1766" dirty="0"/>
          </a:p>
        </p:txBody>
      </p:sp>
      <p:sp>
        <p:nvSpPr>
          <p:cNvPr id="30" name="Text 26"/>
          <p:cNvSpPr/>
          <p:nvPr/>
        </p:nvSpPr>
        <p:spPr>
          <a:xfrm>
            <a:off x="7543324" y="7102912"/>
            <a:ext cx="226230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91%</a:t>
            </a:r>
            <a:endParaRPr lang="en-US" sz="1766" dirty="0"/>
          </a:p>
        </p:txBody>
      </p:sp>
      <p:sp>
        <p:nvSpPr>
          <p:cNvPr id="31" name="Text 27"/>
          <p:cNvSpPr/>
          <p:nvPr/>
        </p:nvSpPr>
        <p:spPr>
          <a:xfrm>
            <a:off x="10261640" y="7102912"/>
            <a:ext cx="2266117" cy="3588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93%</a:t>
            </a:r>
            <a:endParaRPr lang="en-US" sz="176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9442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96628" y="3603546"/>
            <a:ext cx="5234345" cy="6542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2"/>
              </a:lnSpc>
              <a:buNone/>
            </a:pPr>
            <a:r>
              <a:rPr lang="en-US" sz="412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Meet Our Team</a:t>
            </a:r>
            <a:endParaRPr lang="en-US" sz="4122" dirty="0"/>
          </a:p>
        </p:txBody>
      </p:sp>
      <p:sp>
        <p:nvSpPr>
          <p:cNvPr id="6" name="Shape 2"/>
          <p:cNvSpPr/>
          <p:nvPr/>
        </p:nvSpPr>
        <p:spPr>
          <a:xfrm>
            <a:off x="1526102" y="4717375"/>
            <a:ext cx="5600819" cy="1361837"/>
          </a:xfrm>
          <a:prstGeom prst="roundRect">
            <a:avLst>
              <a:gd name="adj" fmla="val 2594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854994" y="4869418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6"/>
              </a:lnSpc>
              <a:buNone/>
            </a:pPr>
            <a:r>
              <a:rPr lang="en-US" sz="206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</a:rPr>
              <a:t>Sumit Kumar Singh</a:t>
            </a:r>
            <a:endParaRPr lang="en-US" sz="2061" dirty="0"/>
          </a:p>
        </p:txBody>
      </p:sp>
      <p:sp>
        <p:nvSpPr>
          <p:cNvPr id="8" name="Text 4"/>
          <p:cNvSpPr/>
          <p:nvPr/>
        </p:nvSpPr>
        <p:spPr>
          <a:xfrm>
            <a:off x="1854994" y="5337810"/>
            <a:ext cx="5084088" cy="3767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68"/>
              </a:lnSpc>
              <a:buNone/>
            </a:pPr>
            <a:r>
              <a:rPr lang="en-US" sz="185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Project Lead </a:t>
            </a:r>
            <a:endParaRPr lang="en-US" sz="1855" dirty="0"/>
          </a:p>
        </p:txBody>
      </p:sp>
      <p:sp>
        <p:nvSpPr>
          <p:cNvPr id="9" name="Shape 5"/>
          <p:cNvSpPr/>
          <p:nvPr/>
        </p:nvSpPr>
        <p:spPr>
          <a:xfrm>
            <a:off x="7432953" y="4611053"/>
            <a:ext cx="5600819" cy="1361837"/>
          </a:xfrm>
          <a:prstGeom prst="roundRect">
            <a:avLst>
              <a:gd name="adj" fmla="val 2594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691318" y="4869418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6"/>
              </a:lnSpc>
              <a:buNone/>
            </a:pPr>
            <a:r>
              <a:rPr lang="en-US" sz="2061" b="1" dirty="0" err="1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</a:rPr>
              <a:t>Mantu</a:t>
            </a:r>
            <a:r>
              <a:rPr lang="en-US" sz="206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</a:rPr>
              <a:t> Kumar Rana</a:t>
            </a:r>
            <a:endParaRPr lang="en-US" sz="2061" dirty="0"/>
          </a:p>
        </p:txBody>
      </p:sp>
      <p:sp>
        <p:nvSpPr>
          <p:cNvPr id="11" name="Text 7"/>
          <p:cNvSpPr/>
          <p:nvPr/>
        </p:nvSpPr>
        <p:spPr>
          <a:xfrm>
            <a:off x="7691318" y="5337810"/>
            <a:ext cx="5084088" cy="3767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68"/>
              </a:lnSpc>
              <a:buNone/>
            </a:pPr>
            <a:endParaRPr lang="en-US" sz="1855" dirty="0"/>
          </a:p>
        </p:txBody>
      </p:sp>
      <p:sp>
        <p:nvSpPr>
          <p:cNvPr id="12" name="Shape 8"/>
          <p:cNvSpPr/>
          <p:nvPr/>
        </p:nvSpPr>
        <p:spPr>
          <a:xfrm>
            <a:off x="1596628" y="6208395"/>
            <a:ext cx="5600819" cy="1361837"/>
          </a:xfrm>
          <a:prstGeom prst="roundRect">
            <a:avLst>
              <a:gd name="adj" fmla="val 2594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854994" y="6466761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6"/>
              </a:lnSpc>
              <a:buNone/>
            </a:pPr>
            <a:r>
              <a:rPr lang="en-US" sz="206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</a:rPr>
              <a:t>Madan HS</a:t>
            </a:r>
            <a:endParaRPr lang="en-US" sz="2061" dirty="0"/>
          </a:p>
        </p:txBody>
      </p:sp>
      <p:sp>
        <p:nvSpPr>
          <p:cNvPr id="14" name="Text 10"/>
          <p:cNvSpPr/>
          <p:nvPr/>
        </p:nvSpPr>
        <p:spPr>
          <a:xfrm>
            <a:off x="1854994" y="6935153"/>
            <a:ext cx="5084088" cy="3767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68"/>
              </a:lnSpc>
              <a:buNone/>
            </a:pPr>
            <a:endParaRPr lang="en-US" sz="1855" dirty="0"/>
          </a:p>
        </p:txBody>
      </p:sp>
      <p:sp>
        <p:nvSpPr>
          <p:cNvPr id="15" name="Shape 11"/>
          <p:cNvSpPr/>
          <p:nvPr/>
        </p:nvSpPr>
        <p:spPr>
          <a:xfrm>
            <a:off x="7432953" y="6208395"/>
            <a:ext cx="5600819" cy="1361837"/>
          </a:xfrm>
          <a:prstGeom prst="roundRect">
            <a:avLst>
              <a:gd name="adj" fmla="val 25944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691318" y="6466761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6"/>
              </a:lnSpc>
              <a:buNone/>
            </a:pPr>
            <a:r>
              <a:rPr lang="en-US" sz="206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Mayank Pathak</a:t>
            </a:r>
            <a:endParaRPr lang="en-US" sz="2061" dirty="0"/>
          </a:p>
        </p:txBody>
      </p:sp>
      <p:sp>
        <p:nvSpPr>
          <p:cNvPr id="17" name="Text 13"/>
          <p:cNvSpPr/>
          <p:nvPr/>
        </p:nvSpPr>
        <p:spPr>
          <a:xfrm>
            <a:off x="7691318" y="6935153"/>
            <a:ext cx="5084088" cy="3767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68"/>
              </a:lnSpc>
              <a:buNone/>
            </a:pPr>
            <a:endParaRPr lang="en-US" sz="185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519</Words>
  <Application>Microsoft Office PowerPoint</Application>
  <PresentationFormat>Custom</PresentationFormat>
  <Paragraphs>85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</vt:lpstr>
      <vt:lpstr>Spline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sumit singh</cp:lastModifiedBy>
  <cp:revision>2</cp:revision>
  <dcterms:created xsi:type="dcterms:W3CDTF">2024-07-16T18:17:03Z</dcterms:created>
  <dcterms:modified xsi:type="dcterms:W3CDTF">2024-07-16T18:37:00Z</dcterms:modified>
</cp:coreProperties>
</file>